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1" r:id="rId5"/>
    <p:sldId id="262" r:id="rId6"/>
    <p:sldId id="263" r:id="rId7"/>
    <p:sldId id="264" r:id="rId8"/>
    <p:sldId id="266" r:id="rId9"/>
    <p:sldId id="265" r:id="rId10"/>
    <p:sldId id="267"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3D5EB09-B67D-4B45-8214-33AB951E912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smtClean="0"/>
              <a:t>محاضرات في </a:t>
            </a:r>
            <a:br>
              <a:rPr lang="ar-SA" b="1" dirty="0" smtClean="0"/>
            </a:br>
            <a:r>
              <a:rPr lang="ar-SA" b="1" dirty="0" smtClean="0"/>
              <a:t>مدخل </a:t>
            </a:r>
            <a:r>
              <a:rPr lang="ar-SA" b="1" dirty="0" err="1" smtClean="0"/>
              <a:t>الي</a:t>
            </a:r>
            <a:r>
              <a:rPr lang="ar-SA" b="1" dirty="0" smtClean="0"/>
              <a:t> الراديو والتلفزيون</a:t>
            </a:r>
            <a:endParaRPr lang="ar-SA"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6072230"/>
          </a:xfrm>
        </p:spPr>
        <p:txBody>
          <a:bodyPr>
            <a:noAutofit/>
          </a:bodyPr>
          <a:lstStyle/>
          <a:p>
            <a:pPr algn="r"/>
            <a:r>
              <a:rPr lang="ar-SA" sz="3000" b="1" u="sng" dirty="0" smtClean="0">
                <a:solidFill>
                  <a:schemeClr val="tx1"/>
                </a:solidFill>
              </a:rPr>
              <a:t>الجوانب السلبية للإذاعة المسموعة </a:t>
            </a:r>
          </a:p>
          <a:p>
            <a:pPr algn="r"/>
            <a:r>
              <a:rPr lang="ar-SA" sz="2800" b="1" dirty="0" smtClean="0">
                <a:solidFill>
                  <a:schemeClr val="tx1"/>
                </a:solidFill>
              </a:rPr>
              <a:t>- وسيلة اتصال من طرف واحد</a:t>
            </a:r>
            <a:endParaRPr lang="en-US" sz="2800" b="1" dirty="0" smtClean="0">
              <a:solidFill>
                <a:schemeClr val="tx1"/>
              </a:solidFill>
            </a:endParaRPr>
          </a:p>
          <a:p>
            <a:pPr algn="r"/>
            <a:r>
              <a:rPr lang="ar-SA" sz="2800" b="1" dirty="0" smtClean="0">
                <a:solidFill>
                  <a:schemeClr val="tx1"/>
                </a:solidFill>
              </a:rPr>
              <a:t>- الإذاعة كوسيلة اتصال جماهيرية تتعرض للتشويش </a:t>
            </a:r>
            <a:endParaRPr lang="en-US" sz="2800" b="1" dirty="0" smtClean="0">
              <a:solidFill>
                <a:schemeClr val="tx1"/>
              </a:solidFill>
            </a:endParaRPr>
          </a:p>
          <a:p>
            <a:pPr algn="r"/>
            <a:r>
              <a:rPr lang="ar-SA" sz="2800" b="1" dirty="0" smtClean="0">
                <a:solidFill>
                  <a:schemeClr val="tx1"/>
                </a:solidFill>
              </a:rPr>
              <a:t>- عدم قدرة الجمهور علي التحكم في وقت </a:t>
            </a:r>
            <a:endParaRPr lang="en-US" sz="2800" b="1" dirty="0" smtClean="0">
              <a:solidFill>
                <a:schemeClr val="tx1"/>
              </a:solidFill>
            </a:endParaRPr>
          </a:p>
          <a:p>
            <a:pPr algn="r"/>
            <a:r>
              <a:rPr lang="ar-SA" sz="2800" b="1" dirty="0" smtClean="0">
                <a:solidFill>
                  <a:schemeClr val="tx1"/>
                </a:solidFill>
              </a:rPr>
              <a:t>- التعرض للاستماع </a:t>
            </a:r>
            <a:endParaRPr lang="en-US" sz="2800" b="1" dirty="0" smtClean="0">
              <a:solidFill>
                <a:schemeClr val="tx1"/>
              </a:solidFill>
            </a:endParaRPr>
          </a:p>
          <a:p>
            <a:pPr algn="r"/>
            <a:r>
              <a:rPr lang="ar-SA" sz="2800" b="1" dirty="0" smtClean="0">
                <a:solidFill>
                  <a:schemeClr val="tx1"/>
                </a:solidFill>
              </a:rPr>
              <a:t>- المنافسة </a:t>
            </a:r>
            <a:r>
              <a:rPr lang="ar-SA" sz="2800" b="1" dirty="0">
                <a:solidFill>
                  <a:schemeClr val="tx1"/>
                </a:solidFill>
              </a:rPr>
              <a:t>الشديدة للإذاعة من جانب كل من التليفزيون والقنوات الفضائية والمواقع الالكترونية</a:t>
            </a:r>
            <a:endParaRPr lang="en-US" sz="2800" b="1" dirty="0">
              <a:solidFill>
                <a:schemeClr val="tx1"/>
              </a:solidFill>
            </a:endParaRPr>
          </a:p>
          <a:p>
            <a:pPr algn="r"/>
            <a:r>
              <a:rPr lang="ar-SA" sz="3000" b="1" u="sng" dirty="0" smtClean="0">
                <a:solidFill>
                  <a:schemeClr val="tx1"/>
                </a:solidFill>
              </a:rPr>
              <a:t>وظائف الإذاعة كوسيلة اتصال</a:t>
            </a:r>
            <a:endParaRPr lang="en-US" sz="3000" b="1" u="sng" dirty="0" smtClean="0">
              <a:solidFill>
                <a:schemeClr val="tx1"/>
              </a:solidFill>
            </a:endParaRPr>
          </a:p>
          <a:p>
            <a:pPr algn="r"/>
            <a:r>
              <a:rPr lang="ar-SA" sz="3000" b="1" dirty="0" smtClean="0">
                <a:solidFill>
                  <a:schemeClr val="tx1"/>
                </a:solidFill>
              </a:rPr>
              <a:t>الإعلام أو الأخبار </a:t>
            </a:r>
            <a:r>
              <a:rPr lang="ar-SA" sz="3000" b="1" dirty="0">
                <a:solidFill>
                  <a:schemeClr val="tx1"/>
                </a:solidFill>
              </a:rPr>
              <a:t> </a:t>
            </a:r>
            <a:r>
              <a:rPr lang="ar-SA" sz="3000" b="1" dirty="0" smtClean="0">
                <a:solidFill>
                  <a:schemeClr val="tx1"/>
                </a:solidFill>
              </a:rPr>
              <a:t>                               التسلية والترفيه </a:t>
            </a:r>
            <a:endParaRPr lang="en-US" sz="3000" b="1" dirty="0" smtClean="0">
              <a:solidFill>
                <a:schemeClr val="tx1"/>
              </a:solidFill>
            </a:endParaRPr>
          </a:p>
          <a:p>
            <a:pPr algn="r"/>
            <a:r>
              <a:rPr lang="ar-SA" sz="3000" b="1" dirty="0" smtClean="0">
                <a:solidFill>
                  <a:schemeClr val="tx1"/>
                </a:solidFill>
              </a:rPr>
              <a:t>نقل التراث الاجتماعي</a:t>
            </a:r>
            <a:r>
              <a:rPr lang="ar-SA" sz="3000" b="1" dirty="0">
                <a:solidFill>
                  <a:schemeClr val="tx1"/>
                </a:solidFill>
              </a:rPr>
              <a:t> </a:t>
            </a:r>
            <a:r>
              <a:rPr lang="ar-SA" sz="3000" b="1" dirty="0" smtClean="0">
                <a:solidFill>
                  <a:schemeClr val="tx1"/>
                </a:solidFill>
              </a:rPr>
              <a:t>                           التثقيف</a:t>
            </a:r>
            <a:endParaRPr lang="en-US" sz="3000" b="1" dirty="0" smtClean="0">
              <a:solidFill>
                <a:schemeClr val="tx1"/>
              </a:solidFill>
            </a:endParaRPr>
          </a:p>
          <a:p>
            <a:pPr algn="r"/>
            <a:r>
              <a:rPr lang="ar-SA" sz="3000" b="1" dirty="0" smtClean="0">
                <a:solidFill>
                  <a:schemeClr val="tx1"/>
                </a:solidFill>
              </a:rPr>
              <a:t>التعليم </a:t>
            </a:r>
            <a:r>
              <a:rPr lang="ar-SA" sz="3000" b="1" dirty="0">
                <a:solidFill>
                  <a:schemeClr val="tx1"/>
                </a:solidFill>
              </a:rPr>
              <a:t> </a:t>
            </a:r>
            <a:r>
              <a:rPr lang="ar-SA" sz="3000" b="1" dirty="0" smtClean="0">
                <a:solidFill>
                  <a:schemeClr val="tx1"/>
                </a:solidFill>
              </a:rPr>
              <a:t>                                          مراقبة البيئة </a:t>
            </a:r>
            <a:endParaRPr lang="en-US" sz="3000" b="1" dirty="0"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86050" y="1"/>
            <a:ext cx="4714908" cy="928670"/>
          </a:xfrm>
        </p:spPr>
        <p:txBody>
          <a:bodyPr>
            <a:normAutofit fontScale="90000"/>
          </a:bodyPr>
          <a:lstStyle/>
          <a:p>
            <a:r>
              <a:rPr lang="ar-SA" dirty="0" smtClean="0"/>
              <a:t/>
            </a:r>
            <a:br>
              <a:rPr lang="ar-SA" dirty="0" smtClean="0"/>
            </a:br>
            <a:r>
              <a:rPr lang="ar-SA" sz="3600" b="1" dirty="0" smtClean="0"/>
              <a:t>المحاضرة الأولي </a:t>
            </a:r>
            <a:br>
              <a:rPr lang="ar-SA" sz="3600" b="1" dirty="0" smtClean="0"/>
            </a:br>
            <a:r>
              <a:rPr lang="ar-SA" sz="3600" b="1" dirty="0" smtClean="0"/>
              <a:t>نشأة </a:t>
            </a:r>
            <a:r>
              <a:rPr lang="ar-SA" sz="3600" b="1" dirty="0" smtClean="0"/>
              <a:t>الإذاعة وتطورها </a:t>
            </a:r>
            <a:r>
              <a:rPr lang="en-US" dirty="0" smtClean="0"/>
              <a:t/>
            </a:r>
            <a:br>
              <a:rPr lang="en-US" dirty="0" smtClean="0"/>
            </a:br>
            <a:endParaRPr lang="ar-SA" dirty="0"/>
          </a:p>
        </p:txBody>
      </p:sp>
      <p:sp>
        <p:nvSpPr>
          <p:cNvPr id="3" name="عنوان فرعي 2"/>
          <p:cNvSpPr>
            <a:spLocks noGrp="1"/>
          </p:cNvSpPr>
          <p:nvPr>
            <p:ph type="subTitle" idx="1"/>
          </p:nvPr>
        </p:nvSpPr>
        <p:spPr>
          <a:xfrm>
            <a:off x="285720" y="857232"/>
            <a:ext cx="8215370" cy="7858180"/>
          </a:xfrm>
        </p:spPr>
        <p:txBody>
          <a:bodyPr>
            <a:normAutofit/>
          </a:bodyPr>
          <a:lstStyle/>
          <a:p>
            <a:pPr algn="r"/>
            <a:r>
              <a:rPr lang="ar-SA" sz="3000" b="1" dirty="0" smtClean="0">
                <a:solidFill>
                  <a:schemeClr val="tx1"/>
                </a:solidFill>
              </a:rPr>
              <a:t>تعتبر </a:t>
            </a:r>
            <a:r>
              <a:rPr lang="ar-SA" sz="3000" b="1" dirty="0">
                <a:solidFill>
                  <a:schemeClr val="tx1"/>
                </a:solidFill>
              </a:rPr>
              <a:t>الإذاعة من وسائل الاتصال ذات التأثير علي اتجاهات المجتمع وسلوكه ، فهو الوسيلة الأسرع وصولا إلي الجماهير والأرخص ثمنا والأيسر استخداما ، مما ساعد علي نشر الرسالة المذاعة في كل مكان .</a:t>
            </a:r>
            <a:endParaRPr lang="en-US" sz="3000" b="1" dirty="0">
              <a:solidFill>
                <a:schemeClr val="tx1"/>
              </a:solidFill>
            </a:endParaRPr>
          </a:p>
          <a:p>
            <a:pPr algn="r"/>
            <a:r>
              <a:rPr lang="ar-SA" b="1" dirty="0">
                <a:solidFill>
                  <a:schemeClr val="tx1"/>
                </a:solidFill>
              </a:rPr>
              <a:t>ماهية الإذاعة :</a:t>
            </a:r>
            <a:endParaRPr lang="en-US" b="1" dirty="0">
              <a:solidFill>
                <a:schemeClr val="tx1"/>
              </a:solidFill>
            </a:endParaRPr>
          </a:p>
          <a:p>
            <a:pPr algn="r"/>
            <a:r>
              <a:rPr lang="ar-SA" b="1" dirty="0">
                <a:solidFill>
                  <a:schemeClr val="tx1"/>
                </a:solidFill>
              </a:rPr>
              <a:t>الأصل اللغوي لكلمة الإذاعة يعني الإشاعة بمعني النشر العام وذيوع ما يقال ، حتى أن العرب يصفون الرجل الذي لا يكتم السر بأنه رجل مذياع </a:t>
            </a:r>
            <a:endParaRPr lang="en-US" b="1" dirty="0">
              <a:solidFill>
                <a:schemeClr val="tx1"/>
              </a:solidFill>
            </a:endParaRPr>
          </a:p>
          <a:p>
            <a:pPr algn="r"/>
            <a:r>
              <a:rPr lang="ar-SA" b="1" dirty="0">
                <a:solidFill>
                  <a:schemeClr val="tx1"/>
                </a:solidFill>
              </a:rPr>
              <a:t>وكلمة إذاعة  </a:t>
            </a:r>
            <a:r>
              <a:rPr lang="en-US" b="1" dirty="0">
                <a:solidFill>
                  <a:schemeClr val="tx1"/>
                </a:solidFill>
              </a:rPr>
              <a:t>broadcasting </a:t>
            </a:r>
            <a:r>
              <a:rPr lang="ar-SA" b="1" dirty="0">
                <a:solidFill>
                  <a:schemeClr val="tx1"/>
                </a:solidFill>
              </a:rPr>
              <a:t>تتكون من مقطعين ، الأول </a:t>
            </a:r>
            <a:r>
              <a:rPr lang="en-US" b="1" dirty="0">
                <a:solidFill>
                  <a:schemeClr val="tx1"/>
                </a:solidFill>
              </a:rPr>
              <a:t>  Broad</a:t>
            </a:r>
            <a:r>
              <a:rPr lang="ar-SA" b="1" dirty="0">
                <a:solidFill>
                  <a:schemeClr val="tx1"/>
                </a:solidFill>
              </a:rPr>
              <a:t>وتعني واسع أو ممتد أو فسيح ، والثاني  </a:t>
            </a:r>
            <a:r>
              <a:rPr lang="en-US" b="1" dirty="0">
                <a:solidFill>
                  <a:schemeClr val="tx1"/>
                </a:solidFill>
              </a:rPr>
              <a:t>Casting</a:t>
            </a:r>
            <a:r>
              <a:rPr lang="ar-SA" b="1" dirty="0">
                <a:solidFill>
                  <a:schemeClr val="tx1"/>
                </a:solidFill>
              </a:rPr>
              <a:t>  وتعني النشر وبذلك فمصطلح </a:t>
            </a:r>
            <a:r>
              <a:rPr lang="en-US" b="1" dirty="0">
                <a:solidFill>
                  <a:schemeClr val="tx1"/>
                </a:solidFill>
              </a:rPr>
              <a:t>broadcasting </a:t>
            </a:r>
            <a:r>
              <a:rPr lang="ar-SA" b="1" dirty="0">
                <a:solidFill>
                  <a:schemeClr val="tx1"/>
                </a:solidFill>
              </a:rPr>
              <a:t>يعني النشر أو التوزيع علي نطاق واسع </a:t>
            </a:r>
            <a:endParaRPr 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5500726"/>
          </a:xfrm>
        </p:spPr>
        <p:txBody>
          <a:bodyPr>
            <a:normAutofit fontScale="85000" lnSpcReduction="10000"/>
          </a:bodyPr>
          <a:lstStyle/>
          <a:p>
            <a:pPr algn="r"/>
            <a:r>
              <a:rPr lang="ar-SA" b="1" dirty="0" smtClean="0">
                <a:solidFill>
                  <a:schemeClr val="tx1"/>
                </a:solidFill>
              </a:rPr>
              <a:t>الإذاعة هي وسيلة سمعية تنقل الأخبار </a:t>
            </a:r>
            <a:r>
              <a:rPr lang="ar-SA" b="1" dirty="0" err="1" smtClean="0">
                <a:solidFill>
                  <a:schemeClr val="tx1"/>
                </a:solidFill>
              </a:rPr>
              <a:t>و</a:t>
            </a:r>
            <a:r>
              <a:rPr lang="ar-SA" b="1" dirty="0" smtClean="0">
                <a:solidFill>
                  <a:schemeClr val="tx1"/>
                </a:solidFill>
              </a:rPr>
              <a:t> المعلومات لتبثها للجماهير عبر أجهزتها التقنية المتنوعة  الحجم </a:t>
            </a:r>
            <a:r>
              <a:rPr lang="ar-SA" b="1" dirty="0" err="1" smtClean="0">
                <a:solidFill>
                  <a:schemeClr val="tx1"/>
                </a:solidFill>
              </a:rPr>
              <a:t>و</a:t>
            </a:r>
            <a:r>
              <a:rPr lang="ar-SA" b="1" dirty="0" smtClean="0">
                <a:solidFill>
                  <a:schemeClr val="tx1"/>
                </a:solidFill>
              </a:rPr>
              <a:t> القدرات التقنية في مساحة </a:t>
            </a:r>
            <a:r>
              <a:rPr lang="ar-SA" b="1" dirty="0" err="1" smtClean="0">
                <a:solidFill>
                  <a:schemeClr val="tx1"/>
                </a:solidFill>
              </a:rPr>
              <a:t>و</a:t>
            </a:r>
            <a:r>
              <a:rPr lang="ar-SA" b="1" dirty="0" smtClean="0">
                <a:solidFill>
                  <a:schemeClr val="tx1"/>
                </a:solidFill>
              </a:rPr>
              <a:t> سرعة البث . </a:t>
            </a:r>
            <a:endParaRPr lang="en-US" b="1" dirty="0" smtClean="0">
              <a:solidFill>
                <a:schemeClr val="tx1"/>
              </a:solidFill>
            </a:endParaRPr>
          </a:p>
          <a:p>
            <a:pPr algn="r"/>
            <a:r>
              <a:rPr lang="ar-SA" b="1" dirty="0" smtClean="0">
                <a:solidFill>
                  <a:schemeClr val="tx1"/>
                </a:solidFill>
              </a:rPr>
              <a:t>الإذاعة هي وسيلة اتصال سمعية واسعة الانتشار تقدم البرامج والمواد الإخبارية والثقافية والتعليمية والتجارية لجمهور في شتي أنحاء العالم .  </a:t>
            </a:r>
            <a:endParaRPr lang="en-US" b="1" dirty="0" smtClean="0">
              <a:solidFill>
                <a:schemeClr val="tx1"/>
              </a:solidFill>
            </a:endParaRPr>
          </a:p>
          <a:p>
            <a:pPr algn="r"/>
            <a:r>
              <a:rPr lang="ar-SA" b="1" dirty="0">
                <a:solidFill>
                  <a:schemeClr val="tx1"/>
                </a:solidFill>
              </a:rPr>
              <a:t>لمحة تاريخية عن بداية الإذاعة:</a:t>
            </a:r>
            <a:endParaRPr lang="en-US" b="1" dirty="0">
              <a:solidFill>
                <a:schemeClr val="tx1"/>
              </a:solidFill>
            </a:endParaRPr>
          </a:p>
          <a:p>
            <a:pPr algn="r"/>
            <a:r>
              <a:rPr lang="ar-SA" b="1" dirty="0">
                <a:solidFill>
                  <a:schemeClr val="tx1"/>
                </a:solidFill>
              </a:rPr>
              <a:t>تعتبر نشأة الراديو وليد سلسلة من الاكتشافات التي تتابعت وتكاملت تدريجياً على مدى سنوات كثيرة ويعود الفضل في تطوير تقنيات البث الإذاعي إلى الأعمال التي قام بها كثير من الرواد في القرن التاسع عشر مثل (</a:t>
            </a:r>
            <a:r>
              <a:rPr lang="ar-SA" b="1" dirty="0" err="1">
                <a:solidFill>
                  <a:schemeClr val="tx1"/>
                </a:solidFill>
              </a:rPr>
              <a:t>امبير</a:t>
            </a:r>
            <a:r>
              <a:rPr lang="ar-SA" b="1" dirty="0">
                <a:solidFill>
                  <a:schemeClr val="tx1"/>
                </a:solidFill>
              </a:rPr>
              <a:t> </a:t>
            </a:r>
            <a:r>
              <a:rPr lang="en-US" b="1" dirty="0" err="1">
                <a:solidFill>
                  <a:schemeClr val="tx1"/>
                </a:solidFill>
              </a:rPr>
              <a:t>Amper</a:t>
            </a:r>
            <a:r>
              <a:rPr lang="en-US" b="1" dirty="0">
                <a:solidFill>
                  <a:schemeClr val="tx1"/>
                </a:solidFill>
              </a:rPr>
              <a:t> </a:t>
            </a:r>
            <a:r>
              <a:rPr lang="ar-SA" b="1" dirty="0">
                <a:solidFill>
                  <a:schemeClr val="tx1"/>
                </a:solidFill>
              </a:rPr>
              <a:t>، وبل </a:t>
            </a:r>
            <a:r>
              <a:rPr lang="en-US" b="1" dirty="0">
                <a:solidFill>
                  <a:schemeClr val="tx1"/>
                </a:solidFill>
              </a:rPr>
              <a:t>Bell </a:t>
            </a:r>
            <a:r>
              <a:rPr lang="ar-SA" b="1" dirty="0">
                <a:solidFill>
                  <a:schemeClr val="tx1"/>
                </a:solidFill>
              </a:rPr>
              <a:t>،ومورس</a:t>
            </a:r>
            <a:r>
              <a:rPr lang="en-US" b="1" dirty="0">
                <a:solidFill>
                  <a:schemeClr val="tx1"/>
                </a:solidFill>
              </a:rPr>
              <a:t> Mores </a:t>
            </a:r>
            <a:r>
              <a:rPr lang="ar-SA" b="1" dirty="0">
                <a:solidFill>
                  <a:schemeClr val="tx1"/>
                </a:solidFill>
              </a:rPr>
              <a:t>،</a:t>
            </a:r>
            <a:r>
              <a:rPr lang="ar-SA" b="1" dirty="0" err="1">
                <a:solidFill>
                  <a:schemeClr val="tx1"/>
                </a:solidFill>
              </a:rPr>
              <a:t>وفاراداي</a:t>
            </a:r>
            <a:r>
              <a:rPr lang="en-US" b="1" dirty="0">
                <a:solidFill>
                  <a:schemeClr val="tx1"/>
                </a:solidFill>
              </a:rPr>
              <a:t> Faraday </a:t>
            </a:r>
            <a:r>
              <a:rPr lang="ar-SA" b="1" dirty="0">
                <a:solidFill>
                  <a:schemeClr val="tx1"/>
                </a:solidFill>
              </a:rPr>
              <a:t>،</a:t>
            </a:r>
            <a:r>
              <a:rPr lang="ar-SA" b="1" dirty="0" err="1">
                <a:solidFill>
                  <a:schemeClr val="tx1"/>
                </a:solidFill>
              </a:rPr>
              <a:t>وواط</a:t>
            </a:r>
            <a:r>
              <a:rPr lang="en-US" b="1" dirty="0">
                <a:solidFill>
                  <a:schemeClr val="tx1"/>
                </a:solidFill>
              </a:rPr>
              <a:t> Watt </a:t>
            </a:r>
            <a:r>
              <a:rPr lang="ar-SA" b="1" dirty="0">
                <a:solidFill>
                  <a:schemeClr val="tx1"/>
                </a:solidFill>
              </a:rPr>
              <a:t>،وهرتز </a:t>
            </a:r>
            <a:r>
              <a:rPr lang="en-US" b="1" dirty="0">
                <a:solidFill>
                  <a:schemeClr val="tx1"/>
                </a:solidFill>
              </a:rPr>
              <a:t>.(Volta </a:t>
            </a:r>
            <a:r>
              <a:rPr lang="ar-SA" b="1" dirty="0" err="1">
                <a:solidFill>
                  <a:schemeClr val="tx1"/>
                </a:solidFill>
              </a:rPr>
              <a:t>وفولتا</a:t>
            </a:r>
            <a:r>
              <a:rPr lang="ar-SA" b="1" dirty="0">
                <a:solidFill>
                  <a:schemeClr val="tx1"/>
                </a:solidFill>
              </a:rPr>
              <a:t>، </a:t>
            </a:r>
            <a:r>
              <a:rPr lang="en-US" b="1" dirty="0">
                <a:solidFill>
                  <a:schemeClr val="tx1"/>
                </a:solidFill>
              </a:rPr>
              <a:t>Hertz</a:t>
            </a:r>
            <a:r>
              <a:rPr lang="ar-SA" b="1" dirty="0">
                <a:solidFill>
                  <a:schemeClr val="tx1"/>
                </a:solidFill>
              </a:rPr>
              <a:t> </a:t>
            </a:r>
            <a:endParaRPr lang="ar-SA" b="1" dirty="0" smtClean="0">
              <a:solidFill>
                <a:schemeClr val="tx1"/>
              </a:solidFill>
            </a:endParaRPr>
          </a:p>
          <a:p>
            <a:pPr algn="r"/>
            <a:r>
              <a:rPr lang="ar-SA" b="1" dirty="0" smtClean="0">
                <a:solidFill>
                  <a:schemeClr val="tx1"/>
                </a:solidFill>
              </a:rPr>
              <a:t>قام ماركوني</a:t>
            </a:r>
            <a:r>
              <a:rPr lang="en-US" b="1" dirty="0" smtClean="0">
                <a:solidFill>
                  <a:schemeClr val="tx1"/>
                </a:solidFill>
              </a:rPr>
              <a:t> </a:t>
            </a:r>
            <a:r>
              <a:rPr lang="en-US" b="1" dirty="0">
                <a:solidFill>
                  <a:schemeClr val="tx1"/>
                </a:solidFill>
              </a:rPr>
              <a:t>Marconi </a:t>
            </a:r>
            <a:r>
              <a:rPr lang="ar-SA" b="1" dirty="0" smtClean="0">
                <a:solidFill>
                  <a:schemeClr val="tx1"/>
                </a:solidFill>
              </a:rPr>
              <a:t>بإرسال </a:t>
            </a:r>
            <a:r>
              <a:rPr lang="ar-SA" b="1" dirty="0">
                <a:solidFill>
                  <a:schemeClr val="tx1"/>
                </a:solidFill>
              </a:rPr>
              <a:t>أول رسالة لا </a:t>
            </a:r>
            <a:r>
              <a:rPr lang="ar-SA" b="1" dirty="0" smtClean="0">
                <a:solidFill>
                  <a:schemeClr val="tx1"/>
                </a:solidFill>
              </a:rPr>
              <a:t>سلكية ١٨٩٦م </a:t>
            </a:r>
            <a:endParaRPr lang="ar-SA"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5500726"/>
          </a:xfrm>
        </p:spPr>
        <p:txBody>
          <a:bodyPr>
            <a:normAutofit/>
          </a:bodyPr>
          <a:lstStyle/>
          <a:p>
            <a:pPr algn="r"/>
            <a:r>
              <a:rPr lang="ar-SA" b="1" dirty="0">
                <a:solidFill>
                  <a:schemeClr val="tx1"/>
                </a:solidFill>
              </a:rPr>
              <a:t>وقد تم اكتشاف إمكانيات الإذاعة كوسيلة اتصال عام 1916 </a:t>
            </a:r>
            <a:endParaRPr lang="ar-SA" b="1" dirty="0" smtClean="0">
              <a:solidFill>
                <a:schemeClr val="tx1"/>
              </a:solidFill>
            </a:endParaRPr>
          </a:p>
          <a:p>
            <a:pPr algn="r"/>
            <a:r>
              <a:rPr lang="ar-SA" b="1" dirty="0" smtClean="0">
                <a:solidFill>
                  <a:schemeClr val="tx1"/>
                </a:solidFill>
              </a:rPr>
              <a:t>قام مهندسون بالولايات </a:t>
            </a:r>
            <a:r>
              <a:rPr lang="ar-SA" b="1" dirty="0">
                <a:solidFill>
                  <a:schemeClr val="tx1"/>
                </a:solidFill>
              </a:rPr>
              <a:t>المتحدة يقومون بإجراء تجارب لإرسال </a:t>
            </a:r>
            <a:r>
              <a:rPr lang="ar-SA" b="1" dirty="0" smtClean="0">
                <a:solidFill>
                  <a:schemeClr val="tx1"/>
                </a:solidFill>
              </a:rPr>
              <a:t>الصوت.</a:t>
            </a:r>
          </a:p>
          <a:p>
            <a:pPr algn="r"/>
            <a:r>
              <a:rPr lang="ar-SA" b="1" dirty="0" smtClean="0">
                <a:solidFill>
                  <a:schemeClr val="tx1"/>
                </a:solidFill>
              </a:rPr>
              <a:t>وكانوا </a:t>
            </a:r>
            <a:r>
              <a:rPr lang="ar-SA" b="1" dirty="0">
                <a:solidFill>
                  <a:schemeClr val="tx1"/>
                </a:solidFill>
              </a:rPr>
              <a:t>يحاولون مزج الكلام بالموسيقي علي </a:t>
            </a:r>
            <a:r>
              <a:rPr lang="ar-SA" b="1" dirty="0" err="1">
                <a:solidFill>
                  <a:schemeClr val="tx1"/>
                </a:solidFill>
              </a:rPr>
              <a:t>اجهزة</a:t>
            </a:r>
            <a:r>
              <a:rPr lang="ar-SA" b="1" dirty="0">
                <a:solidFill>
                  <a:schemeClr val="tx1"/>
                </a:solidFill>
              </a:rPr>
              <a:t> " </a:t>
            </a:r>
            <a:r>
              <a:rPr lang="ar-SA" b="1" dirty="0" err="1">
                <a:solidFill>
                  <a:schemeClr val="tx1"/>
                </a:solidFill>
              </a:rPr>
              <a:t>الجراموفون</a:t>
            </a:r>
            <a:r>
              <a:rPr lang="ar-SA" b="1" dirty="0">
                <a:solidFill>
                  <a:schemeClr val="tx1"/>
                </a:solidFill>
              </a:rPr>
              <a:t> " وقد أصابتهم الدهشة حينما علموا بوجود مستمعين غير متوقعين من الهواة الذين كانوا يستخدمون المعدات الإذاعية بمنازلهم ، </a:t>
            </a:r>
            <a:endParaRPr lang="ar-SA" b="1" dirty="0" smtClean="0">
              <a:solidFill>
                <a:schemeClr val="tx1"/>
              </a:solidFill>
            </a:endParaRPr>
          </a:p>
          <a:p>
            <a:pPr algn="r"/>
            <a:r>
              <a:rPr lang="ar-SA" b="1" dirty="0" smtClean="0">
                <a:solidFill>
                  <a:schemeClr val="tx1"/>
                </a:solidFill>
              </a:rPr>
              <a:t>وكان </a:t>
            </a:r>
            <a:r>
              <a:rPr lang="ar-SA" b="1" dirty="0">
                <a:solidFill>
                  <a:schemeClr val="tx1"/>
                </a:solidFill>
              </a:rPr>
              <a:t>هؤلاء الهواة سعداء بالاستماع إلي هذه الموسيقي .</a:t>
            </a:r>
            <a:endParaRPr lang="en-US" b="1" dirty="0">
              <a:solidFill>
                <a:schemeClr val="tx1"/>
              </a:solidFill>
            </a:endParaRPr>
          </a:p>
          <a:p>
            <a:pPr algn="r"/>
            <a:endParaRPr lang="ar-SA"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5500726"/>
          </a:xfrm>
        </p:spPr>
        <p:txBody>
          <a:bodyPr>
            <a:normAutofit/>
          </a:bodyPr>
          <a:lstStyle/>
          <a:p>
            <a:pPr algn="r"/>
            <a:r>
              <a:rPr lang="ar-SA" b="1" dirty="0" smtClean="0">
                <a:solidFill>
                  <a:schemeClr val="tx1"/>
                </a:solidFill>
              </a:rPr>
              <a:t>واستخدم الراديو بشكل فعال في الوصول إلي شعوب الدول الاخري خاصة الفترة ما بين الحربين العالميتين الأولي والثانية ، </a:t>
            </a:r>
          </a:p>
          <a:p>
            <a:pPr algn="r"/>
            <a:r>
              <a:rPr lang="ar-SA" b="1" dirty="0" smtClean="0">
                <a:solidFill>
                  <a:schemeClr val="tx1"/>
                </a:solidFill>
              </a:rPr>
              <a:t>إذ أصبح الراديو وسيلة أساسية للدعاية السياسية والحرب النفسية واستخدمته الدول الكبرى لإثبات وجودها وتأكيد مكانتها </a:t>
            </a:r>
          </a:p>
          <a:p>
            <a:pPr algn="r"/>
            <a:r>
              <a:rPr lang="ar-SA" b="1" dirty="0" smtClean="0">
                <a:solidFill>
                  <a:schemeClr val="tx1"/>
                </a:solidFill>
              </a:rPr>
              <a:t>أما علي المستوي الدول العربية فقد استخدمت الإذاعة بشكل كبير من قبل الحكومات للتأثير علي </a:t>
            </a:r>
            <a:r>
              <a:rPr lang="ar-SA" b="1" u="sng" dirty="0" smtClean="0">
                <a:solidFill>
                  <a:schemeClr val="tx1"/>
                </a:solidFill>
              </a:rPr>
              <a:t>شعوبها</a:t>
            </a:r>
            <a:r>
              <a:rPr lang="ar-SA" b="1" dirty="0" smtClean="0">
                <a:solidFill>
                  <a:schemeClr val="tx1"/>
                </a:solidFill>
              </a:rPr>
              <a:t> وإضفاء </a:t>
            </a:r>
            <a:r>
              <a:rPr lang="ar-SA" b="1" u="sng" dirty="0" smtClean="0">
                <a:solidFill>
                  <a:schemeClr val="tx1"/>
                </a:solidFill>
              </a:rPr>
              <a:t>الشرعية</a:t>
            </a:r>
            <a:r>
              <a:rPr lang="ar-SA" b="1" dirty="0" smtClean="0">
                <a:solidFill>
                  <a:schemeClr val="tx1"/>
                </a:solidFill>
              </a:rPr>
              <a:t> علي سياسات الحكومة وفي التعبئة </a:t>
            </a:r>
            <a:r>
              <a:rPr lang="ar-SA" b="1" u="sng" dirty="0" smtClean="0">
                <a:solidFill>
                  <a:schemeClr val="tx1"/>
                </a:solidFill>
              </a:rPr>
              <a:t>الشعبية</a:t>
            </a:r>
            <a:r>
              <a:rPr lang="ar-SA" b="1" dirty="0" smtClean="0">
                <a:solidFill>
                  <a:schemeClr val="tx1"/>
                </a:solidFill>
              </a:rPr>
              <a:t> وتحقيق </a:t>
            </a:r>
            <a:r>
              <a:rPr lang="ar-SA" b="1" u="sng" dirty="0" smtClean="0">
                <a:solidFill>
                  <a:schemeClr val="tx1"/>
                </a:solidFill>
              </a:rPr>
              <a:t>الوحدة والتماسك الاجتماعي والسياسي .</a:t>
            </a:r>
            <a:endParaRPr lang="en-US" b="1" u="sng"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6072230"/>
          </a:xfrm>
        </p:spPr>
        <p:txBody>
          <a:bodyPr>
            <a:normAutofit lnSpcReduction="10000"/>
          </a:bodyPr>
          <a:lstStyle/>
          <a:p>
            <a:pPr algn="r"/>
            <a:r>
              <a:rPr lang="ar-SA" b="1" dirty="0">
                <a:solidFill>
                  <a:schemeClr val="tx1"/>
                </a:solidFill>
              </a:rPr>
              <a:t>بدأت تجارية في الولايات المتحدة الأمريكية عام 1920 </a:t>
            </a:r>
            <a:endParaRPr lang="ar-SA" b="1" dirty="0" smtClean="0">
              <a:solidFill>
                <a:schemeClr val="tx1"/>
              </a:solidFill>
            </a:endParaRPr>
          </a:p>
          <a:p>
            <a:pPr algn="r"/>
            <a:r>
              <a:rPr lang="ar-SA" b="1" dirty="0">
                <a:solidFill>
                  <a:schemeClr val="tx1"/>
                </a:solidFill>
              </a:rPr>
              <a:t>وكان الألمان والكنديون قد سبقوا العالم في استخدام الإذاعة كوسيلة اتصال شعبية في عام 1919 </a:t>
            </a:r>
            <a:endParaRPr lang="ar-SA" b="1" dirty="0" smtClean="0">
              <a:solidFill>
                <a:schemeClr val="tx1"/>
              </a:solidFill>
            </a:endParaRPr>
          </a:p>
          <a:p>
            <a:pPr algn="r"/>
            <a:r>
              <a:rPr lang="ar-SA" b="1" dirty="0" smtClean="0">
                <a:solidFill>
                  <a:schemeClr val="tx1"/>
                </a:solidFill>
              </a:rPr>
              <a:t>ثم توالت </a:t>
            </a:r>
            <a:r>
              <a:rPr lang="ar-SA" b="1" dirty="0" err="1" smtClean="0">
                <a:solidFill>
                  <a:schemeClr val="tx1"/>
                </a:solidFill>
              </a:rPr>
              <a:t>انشاء</a:t>
            </a:r>
            <a:r>
              <a:rPr lang="ar-SA" b="1" dirty="0" smtClean="0">
                <a:solidFill>
                  <a:schemeClr val="tx1"/>
                </a:solidFill>
              </a:rPr>
              <a:t> المحطات الإذاعية في الدول الأوروبية والعربية </a:t>
            </a:r>
            <a:endParaRPr lang="ar-SA" b="1" dirty="0">
              <a:solidFill>
                <a:schemeClr val="tx1"/>
              </a:solidFill>
            </a:endParaRPr>
          </a:p>
          <a:p>
            <a:pPr algn="r"/>
            <a:r>
              <a:rPr lang="ar-SA" b="1" dirty="0">
                <a:solidFill>
                  <a:schemeClr val="tx1"/>
                </a:solidFill>
              </a:rPr>
              <a:t>عرفت المنطقة العربية الإذاعة المسموعة في منتصف عشرينات القرن العشرين</a:t>
            </a:r>
            <a:endParaRPr lang="en-US" b="1" dirty="0">
              <a:solidFill>
                <a:schemeClr val="tx1"/>
              </a:solidFill>
            </a:endParaRPr>
          </a:p>
          <a:p>
            <a:pPr algn="r"/>
            <a:r>
              <a:rPr lang="ar-SA" b="1" dirty="0">
                <a:solidFill>
                  <a:schemeClr val="tx1"/>
                </a:solidFill>
              </a:rPr>
              <a:t>عرفت مصر الإذاعة عام 1925 وكانت هذه المحطات في البداية يملكها بعض الأفراد من الهواة وتعتمد في تمويلها على الإعلانات </a:t>
            </a:r>
            <a:r>
              <a:rPr lang="ar-SA" b="1" dirty="0" smtClean="0">
                <a:solidFill>
                  <a:schemeClr val="tx1"/>
                </a:solidFill>
              </a:rPr>
              <a:t>التجارية</a:t>
            </a:r>
          </a:p>
          <a:p>
            <a:pPr algn="r"/>
            <a:r>
              <a:rPr lang="ar-SA" b="1" dirty="0" smtClean="0">
                <a:solidFill>
                  <a:schemeClr val="tx1"/>
                </a:solidFill>
              </a:rPr>
              <a:t>وأسست الحكومة المصرية أول </a:t>
            </a:r>
            <a:r>
              <a:rPr lang="ar-SA" b="1" dirty="0">
                <a:solidFill>
                  <a:schemeClr val="tx1"/>
                </a:solidFill>
              </a:rPr>
              <a:t>إذاعة عامة تملكها الدولة في المنطقة العربية وذلك في 31 مايو 1934م </a:t>
            </a:r>
            <a:endParaRPr lang="en-US"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6072230"/>
          </a:xfrm>
        </p:spPr>
        <p:txBody>
          <a:bodyPr>
            <a:noAutofit/>
          </a:bodyPr>
          <a:lstStyle/>
          <a:p>
            <a:pPr algn="r"/>
            <a:r>
              <a:rPr lang="ar-SA" b="1" u="sng" dirty="0">
                <a:solidFill>
                  <a:schemeClr val="tx1"/>
                </a:solidFill>
              </a:rPr>
              <a:t>الأنظمة الإذاعية في دول </a:t>
            </a:r>
            <a:r>
              <a:rPr lang="ar-SA" b="1" u="sng" dirty="0" smtClean="0">
                <a:solidFill>
                  <a:schemeClr val="tx1"/>
                </a:solidFill>
              </a:rPr>
              <a:t>العالم</a:t>
            </a:r>
          </a:p>
          <a:p>
            <a:pPr algn="r"/>
            <a:r>
              <a:rPr lang="ar-SA" b="1" dirty="0">
                <a:solidFill>
                  <a:schemeClr val="tx1"/>
                </a:solidFill>
              </a:rPr>
              <a:t>يرتبط النظام  الإذاعي في كل دولة بالمجتمع الذي يخدمه ، وتنمو الإذاعة متأثرة بالظروف المحيطة بالمجتمع ، سياسية واقتصادية واجتماعية وثقافية ودينية وتاريخية </a:t>
            </a:r>
            <a:endParaRPr lang="en-US" b="1" dirty="0">
              <a:solidFill>
                <a:schemeClr val="tx1"/>
              </a:solidFill>
            </a:endParaRPr>
          </a:p>
          <a:p>
            <a:pPr algn="r"/>
            <a:r>
              <a:rPr lang="ar-SA" b="1" dirty="0">
                <a:solidFill>
                  <a:schemeClr val="tx1"/>
                </a:solidFill>
              </a:rPr>
              <a:t>، ولذلك يتأثر الراديو بعدد من المتغيرات </a:t>
            </a:r>
            <a:r>
              <a:rPr lang="ar-SA" b="1" dirty="0" smtClean="0">
                <a:solidFill>
                  <a:schemeClr val="tx1"/>
                </a:solidFill>
              </a:rPr>
              <a:t>المهمة </a:t>
            </a:r>
            <a:r>
              <a:rPr lang="ar-SA" b="1" dirty="0">
                <a:solidFill>
                  <a:schemeClr val="tx1"/>
                </a:solidFill>
              </a:rPr>
              <a:t>ذات العلاقة المباشرة مع المجتمع ووسائل الإعلام الاخري علي النحو التالي </a:t>
            </a:r>
            <a:r>
              <a:rPr lang="ar-SA" b="1" dirty="0" smtClean="0">
                <a:solidFill>
                  <a:schemeClr val="tx1"/>
                </a:solidFill>
              </a:rPr>
              <a:t>:</a:t>
            </a:r>
            <a:endParaRPr lang="ar-SA" b="1" dirty="0">
              <a:solidFill>
                <a:schemeClr val="tx1"/>
              </a:solidFill>
            </a:endParaRPr>
          </a:p>
          <a:p>
            <a:pPr algn="r"/>
            <a:r>
              <a:rPr lang="ar-SA" b="1" dirty="0" smtClean="0">
                <a:solidFill>
                  <a:schemeClr val="tx1"/>
                </a:solidFill>
              </a:rPr>
              <a:t>- طبيعة </a:t>
            </a:r>
            <a:r>
              <a:rPr lang="ar-SA" b="1" dirty="0">
                <a:solidFill>
                  <a:schemeClr val="tx1"/>
                </a:solidFill>
              </a:rPr>
              <a:t>الإذاعة كوسيلة إعلامية والقنوات </a:t>
            </a:r>
            <a:endParaRPr lang="en-US" b="1" dirty="0">
              <a:solidFill>
                <a:schemeClr val="tx1"/>
              </a:solidFill>
            </a:endParaRPr>
          </a:p>
          <a:p>
            <a:pPr algn="r"/>
            <a:r>
              <a:rPr lang="ar-SA" b="1" dirty="0" smtClean="0">
                <a:solidFill>
                  <a:schemeClr val="tx1"/>
                </a:solidFill>
              </a:rPr>
              <a:t>- الأوضاع </a:t>
            </a:r>
            <a:r>
              <a:rPr lang="ar-SA" b="1" dirty="0">
                <a:solidFill>
                  <a:schemeClr val="tx1"/>
                </a:solidFill>
              </a:rPr>
              <a:t>السياسية </a:t>
            </a:r>
            <a:endParaRPr lang="en-US" b="1" dirty="0">
              <a:solidFill>
                <a:schemeClr val="tx1"/>
              </a:solidFill>
            </a:endParaRPr>
          </a:p>
          <a:p>
            <a:pPr algn="r"/>
            <a:r>
              <a:rPr lang="ar-SA" b="1" dirty="0" smtClean="0">
                <a:solidFill>
                  <a:schemeClr val="tx1"/>
                </a:solidFill>
              </a:rPr>
              <a:t>- الأوضاع </a:t>
            </a:r>
            <a:r>
              <a:rPr lang="ar-SA" b="1" dirty="0">
                <a:solidFill>
                  <a:schemeClr val="tx1"/>
                </a:solidFill>
              </a:rPr>
              <a:t>التعليمية والثقافية </a:t>
            </a:r>
            <a:endParaRPr lang="en-US" b="1" dirty="0">
              <a:solidFill>
                <a:schemeClr val="tx1"/>
              </a:solidFill>
            </a:endParaRPr>
          </a:p>
          <a:p>
            <a:pPr algn="r"/>
            <a:r>
              <a:rPr lang="ar-SA" b="1" dirty="0" smtClean="0">
                <a:solidFill>
                  <a:schemeClr val="tx1"/>
                </a:solidFill>
              </a:rPr>
              <a:t>- الأوضاع </a:t>
            </a:r>
            <a:r>
              <a:rPr lang="ar-SA" b="1" dirty="0">
                <a:solidFill>
                  <a:schemeClr val="tx1"/>
                </a:solidFill>
              </a:rPr>
              <a:t>الاقتصادية </a:t>
            </a:r>
            <a:endParaRPr lang="en-US"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6072230"/>
          </a:xfrm>
        </p:spPr>
        <p:txBody>
          <a:bodyPr>
            <a:noAutofit/>
          </a:bodyPr>
          <a:lstStyle/>
          <a:p>
            <a:pPr algn="r">
              <a:buFont typeface="Arial" pitchFamily="34" charset="0"/>
              <a:buChar char="•"/>
            </a:pPr>
            <a:r>
              <a:rPr lang="ar-SA" sz="2800" b="1" dirty="0" smtClean="0">
                <a:solidFill>
                  <a:schemeClr val="tx1"/>
                </a:solidFill>
              </a:rPr>
              <a:t>عامل اللغة </a:t>
            </a:r>
            <a:endParaRPr lang="en-US" sz="2800" b="1" dirty="0" smtClean="0">
              <a:solidFill>
                <a:schemeClr val="tx1"/>
              </a:solidFill>
            </a:endParaRPr>
          </a:p>
          <a:p>
            <a:pPr algn="r">
              <a:buFont typeface="Arial" pitchFamily="34" charset="0"/>
              <a:buChar char="•"/>
            </a:pPr>
            <a:r>
              <a:rPr lang="ar-SA" sz="2800" b="1" dirty="0" smtClean="0">
                <a:solidFill>
                  <a:schemeClr val="tx1"/>
                </a:solidFill>
              </a:rPr>
              <a:t>العامل الجغرافي </a:t>
            </a:r>
            <a:endParaRPr lang="en-US" sz="2800" b="1" dirty="0" smtClean="0">
              <a:solidFill>
                <a:schemeClr val="tx1"/>
              </a:solidFill>
            </a:endParaRPr>
          </a:p>
          <a:p>
            <a:pPr algn="r">
              <a:buFont typeface="Arial" pitchFamily="34" charset="0"/>
              <a:buChar char="•"/>
            </a:pPr>
            <a:r>
              <a:rPr lang="ar-SA" sz="2800" b="1" dirty="0" smtClean="0">
                <a:solidFill>
                  <a:schemeClr val="tx1"/>
                </a:solidFill>
              </a:rPr>
              <a:t>الموقع الجغرافي </a:t>
            </a:r>
            <a:endParaRPr lang="en-US" sz="2800" b="1" dirty="0" smtClean="0">
              <a:solidFill>
                <a:schemeClr val="tx1"/>
              </a:solidFill>
            </a:endParaRPr>
          </a:p>
          <a:p>
            <a:pPr algn="r">
              <a:buFont typeface="Arial" pitchFamily="34" charset="0"/>
              <a:buChar char="•"/>
            </a:pPr>
            <a:r>
              <a:rPr lang="ar-SA" sz="2800" b="1" dirty="0" smtClean="0">
                <a:solidFill>
                  <a:schemeClr val="tx1"/>
                </a:solidFill>
              </a:rPr>
              <a:t>العامل الديني </a:t>
            </a:r>
            <a:endParaRPr lang="en-US" sz="2800" b="1" dirty="0" smtClean="0">
              <a:solidFill>
                <a:schemeClr val="tx1"/>
              </a:solidFill>
            </a:endParaRPr>
          </a:p>
          <a:p>
            <a:pPr algn="r">
              <a:buFont typeface="Arial" pitchFamily="34" charset="0"/>
              <a:buChar char="•"/>
            </a:pPr>
            <a:r>
              <a:rPr lang="ar-SA" sz="2800" b="1" dirty="0" smtClean="0">
                <a:solidFill>
                  <a:schemeClr val="tx1"/>
                </a:solidFill>
              </a:rPr>
              <a:t>التمويل</a:t>
            </a:r>
            <a:endParaRPr lang="en-US" sz="2800" b="1" dirty="0" smtClean="0">
              <a:solidFill>
                <a:schemeClr val="tx1"/>
              </a:solidFill>
            </a:endParaRPr>
          </a:p>
          <a:p>
            <a:pPr algn="r"/>
            <a:r>
              <a:rPr lang="ar-SA" sz="3000" b="1" u="sng" dirty="0" smtClean="0">
                <a:solidFill>
                  <a:schemeClr val="tx1"/>
                </a:solidFill>
              </a:rPr>
              <a:t>خصائص الإذاعة كوسيلة اتصال</a:t>
            </a:r>
            <a:endParaRPr lang="en-US" sz="3000" b="1" u="sng" dirty="0" smtClean="0">
              <a:solidFill>
                <a:schemeClr val="tx1"/>
              </a:solidFill>
            </a:endParaRPr>
          </a:p>
          <a:p>
            <a:pPr algn="r">
              <a:buFont typeface="Arial" pitchFamily="34" charset="0"/>
              <a:buChar char="•"/>
            </a:pPr>
            <a:r>
              <a:rPr lang="ar-SA" sz="3000" b="1" dirty="0" smtClean="0">
                <a:solidFill>
                  <a:schemeClr val="tx1"/>
                </a:solidFill>
              </a:rPr>
              <a:t>الفورية وسعة الانتشار </a:t>
            </a:r>
            <a:r>
              <a:rPr lang="ar-SA" sz="3000" b="1" dirty="0">
                <a:solidFill>
                  <a:schemeClr val="tx1"/>
                </a:solidFill>
              </a:rPr>
              <a:t> </a:t>
            </a:r>
            <a:r>
              <a:rPr lang="ar-SA" sz="3000" b="1" dirty="0" smtClean="0">
                <a:solidFill>
                  <a:schemeClr val="tx1"/>
                </a:solidFill>
              </a:rPr>
              <a:t>      - التأثير والانفعال</a:t>
            </a:r>
            <a:endParaRPr lang="en-US" sz="3000" b="1" dirty="0" smtClean="0">
              <a:solidFill>
                <a:schemeClr val="tx1"/>
              </a:solidFill>
            </a:endParaRPr>
          </a:p>
          <a:p>
            <a:pPr algn="r">
              <a:buFont typeface="Arial" pitchFamily="34" charset="0"/>
              <a:buChar char="•"/>
            </a:pPr>
            <a:r>
              <a:rPr lang="ar-SA" sz="3000" b="1" dirty="0" smtClean="0">
                <a:solidFill>
                  <a:schemeClr val="tx1"/>
                </a:solidFill>
              </a:rPr>
              <a:t>الصدق والواقعية</a:t>
            </a:r>
            <a:r>
              <a:rPr lang="ar-SA" sz="3000" b="1" dirty="0">
                <a:solidFill>
                  <a:schemeClr val="tx1"/>
                </a:solidFill>
              </a:rPr>
              <a:t> </a:t>
            </a:r>
            <a:r>
              <a:rPr lang="ar-SA" sz="3000" b="1" dirty="0" smtClean="0">
                <a:solidFill>
                  <a:schemeClr val="tx1"/>
                </a:solidFill>
              </a:rPr>
              <a:t>               - تنمية </a:t>
            </a:r>
            <a:r>
              <a:rPr lang="ar-SA" sz="3000" b="1" dirty="0" err="1" smtClean="0">
                <a:solidFill>
                  <a:schemeClr val="tx1"/>
                </a:solidFill>
              </a:rPr>
              <a:t>واثراء</a:t>
            </a:r>
            <a:r>
              <a:rPr lang="ar-SA" sz="3000" b="1" dirty="0" smtClean="0">
                <a:solidFill>
                  <a:schemeClr val="tx1"/>
                </a:solidFill>
              </a:rPr>
              <a:t> الخيال</a:t>
            </a:r>
            <a:endParaRPr lang="en-US" sz="3000" b="1" dirty="0" smtClean="0">
              <a:solidFill>
                <a:schemeClr val="tx1"/>
              </a:solidFill>
            </a:endParaRPr>
          </a:p>
          <a:p>
            <a:pPr algn="r">
              <a:buFont typeface="Arial" pitchFamily="34" charset="0"/>
              <a:buChar char="•"/>
            </a:pPr>
            <a:r>
              <a:rPr lang="ar-SA" sz="3000" b="1" dirty="0" smtClean="0">
                <a:solidFill>
                  <a:schemeClr val="tx1"/>
                </a:solidFill>
              </a:rPr>
              <a:t>قلة التكاليف</a:t>
            </a:r>
            <a:r>
              <a:rPr lang="ar-SA" sz="3000" b="1" dirty="0">
                <a:solidFill>
                  <a:schemeClr val="tx1"/>
                </a:solidFill>
              </a:rPr>
              <a:t> </a:t>
            </a:r>
            <a:r>
              <a:rPr lang="ar-SA" sz="3000" b="1" dirty="0" smtClean="0">
                <a:solidFill>
                  <a:schemeClr val="tx1"/>
                </a:solidFill>
              </a:rPr>
              <a:t>                    - تخطي حاجز الأمية </a:t>
            </a:r>
            <a:endParaRPr lang="ar-SA" sz="3000" b="1" dirty="0">
              <a:solidFill>
                <a:schemeClr val="tx1"/>
              </a:solidFill>
            </a:endParaRPr>
          </a:p>
          <a:p>
            <a:pPr marL="0" lvl="1" algn="r">
              <a:buFont typeface="Arial" pitchFamily="34" charset="0"/>
              <a:buChar char="•"/>
            </a:pPr>
            <a:r>
              <a:rPr lang="ar-SA" sz="3000" b="1" dirty="0">
                <a:solidFill>
                  <a:schemeClr val="tx1"/>
                </a:solidFill>
              </a:rPr>
              <a:t>المادة الإذاعية تتميز بإمكانية تسجيلها وإذاعتها أكثر من مرة </a:t>
            </a:r>
            <a:endParaRPr lang="en-US" sz="3000" b="1" dirty="0">
              <a:solidFill>
                <a:schemeClr val="tx1"/>
              </a:solidFill>
            </a:endParaRPr>
          </a:p>
          <a:p>
            <a:pPr algn="r">
              <a:buFont typeface="Arial" pitchFamily="34" charset="0"/>
              <a:buChar char="•"/>
            </a:pPr>
            <a:endParaRPr lang="en-US" sz="3000"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6072230"/>
          </a:xfrm>
        </p:spPr>
        <p:txBody>
          <a:bodyPr>
            <a:noAutofit/>
          </a:bodyPr>
          <a:lstStyle/>
          <a:p>
            <a:pPr algn="r"/>
            <a:r>
              <a:rPr lang="ar-SA" sz="3000" b="1" u="sng" dirty="0" smtClean="0">
                <a:solidFill>
                  <a:schemeClr val="tx1"/>
                </a:solidFill>
              </a:rPr>
              <a:t>أهداف ووظائف الإعلام من وجهة نظر الجمهور المتلقي : </a:t>
            </a:r>
          </a:p>
          <a:p>
            <a:pPr algn="r"/>
            <a:r>
              <a:rPr lang="ar-SA" sz="3000" dirty="0" smtClean="0"/>
              <a:t>- </a:t>
            </a:r>
            <a:r>
              <a:rPr lang="ar-SA" sz="3000" b="1" dirty="0" smtClean="0">
                <a:solidFill>
                  <a:schemeClr val="tx1"/>
                </a:solidFill>
              </a:rPr>
              <a:t>فهم ما يحيط به من ظواهر وأحداث .</a:t>
            </a:r>
            <a:endParaRPr lang="en-US" sz="3000" b="1" dirty="0" smtClean="0">
              <a:solidFill>
                <a:schemeClr val="tx1"/>
              </a:solidFill>
            </a:endParaRPr>
          </a:p>
          <a:p>
            <a:pPr algn="r"/>
            <a:r>
              <a:rPr lang="ar-SA" sz="3000" b="1" dirty="0" smtClean="0">
                <a:solidFill>
                  <a:schemeClr val="tx1"/>
                </a:solidFill>
              </a:rPr>
              <a:t>- تعلم مهارات جديدة .</a:t>
            </a:r>
            <a:endParaRPr lang="en-US" sz="3000" b="1" dirty="0" smtClean="0">
              <a:solidFill>
                <a:schemeClr val="tx1"/>
              </a:solidFill>
            </a:endParaRPr>
          </a:p>
          <a:p>
            <a:pPr algn="r"/>
            <a:r>
              <a:rPr lang="ar-SA" sz="3000" b="1" dirty="0" smtClean="0">
                <a:solidFill>
                  <a:schemeClr val="tx1"/>
                </a:solidFill>
              </a:rPr>
              <a:t>- الاستمتاع أو الاسترخاء والهروب من مشاكل الحياة .</a:t>
            </a:r>
            <a:endParaRPr lang="en-US" sz="3000" b="1" dirty="0" smtClean="0">
              <a:solidFill>
                <a:schemeClr val="tx1"/>
              </a:solidFill>
            </a:endParaRPr>
          </a:p>
          <a:p>
            <a:pPr algn="r"/>
            <a:r>
              <a:rPr lang="ar-SA" sz="3000" b="1" dirty="0" smtClean="0">
                <a:solidFill>
                  <a:schemeClr val="tx1"/>
                </a:solidFill>
              </a:rPr>
              <a:t>- الحصول علي معلومات جديدة تساعده علي اتخاذ القرارات والتصرف بشكل مقبول اجتماعيا .</a:t>
            </a:r>
            <a:endParaRPr lang="en-US" sz="3000" b="1" dirty="0" smtClean="0">
              <a:solidFill>
                <a:schemeClr val="tx1"/>
              </a:solidFill>
            </a:endParaRPr>
          </a:p>
          <a:p>
            <a:pPr algn="r"/>
            <a:endParaRPr lang="en-US" sz="30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616</Words>
  <Application>Microsoft Office PowerPoint</Application>
  <PresentationFormat>عرض على الشاشة (3:4)‏</PresentationFormat>
  <Paragraphs>56</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محاضرات في  مدخل الي الراديو والتلفزيون</vt:lpstr>
      <vt:lpstr> المحاضرة الأولي  نشأة الإذاعة وتطورها  </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الي الراديو والتلفزيون</dc:title>
  <dc:creator>essam</dc:creator>
  <cp:lastModifiedBy>essam</cp:lastModifiedBy>
  <cp:revision>16</cp:revision>
  <dcterms:created xsi:type="dcterms:W3CDTF">2020-10-10T08:07:05Z</dcterms:created>
  <dcterms:modified xsi:type="dcterms:W3CDTF">2020-10-10T10:33:27Z</dcterms:modified>
</cp:coreProperties>
</file>